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2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2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9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3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4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1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9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1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2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uncanstephen.net/why-emails-and-meetings-are-good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scargas.pntic.mec.es/recursos_educativos/It_didac/Leng_ESO/2/09/04_humanisticos/el_ensayo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83C05-486B-C467-9232-29196A7382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5730"/>
          <a:stretch>
            <a:fillRect/>
          </a:stretch>
        </p:blipFill>
        <p:spPr>
          <a:xfrm>
            <a:off x="-2" y="-4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CA269-E5C4-DDD0-2A24-790FC48E0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450592"/>
          </a:xfrm>
        </p:spPr>
        <p:txBody>
          <a:bodyPr anchor="t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Tabletop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5EA5A-CE68-6273-25B6-732C7D7AB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4017818"/>
            <a:ext cx="5040785" cy="1828799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Active Shooter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21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3EA1-0982-EB5D-BBE5-9D4F56E8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The Incident</a:t>
            </a:r>
            <a:r>
              <a:rPr lang="en-US" spc="-65" dirty="0"/>
              <a:t> </a:t>
            </a:r>
            <a:r>
              <a:rPr lang="en-US" spc="-10" dirty="0"/>
              <a:t>Begins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9724B-8DE2-E5D9-E2A3-F98F4AB2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695138" cy="3767328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latin typeface="Raleway"/>
                <a:cs typeface="Raleway"/>
              </a:rPr>
              <a:t>Wednesday December </a:t>
            </a:r>
            <a:r>
              <a:rPr lang="en-US" dirty="0">
                <a:latin typeface="Raleway"/>
                <a:cs typeface="Raleway"/>
              </a:rPr>
              <a:t>16</a:t>
            </a:r>
            <a:r>
              <a:rPr lang="en-US" baseline="23148" dirty="0">
                <a:latin typeface="Raleway"/>
                <a:cs typeface="Raleway"/>
              </a:rPr>
              <a:t>th</a:t>
            </a:r>
            <a:r>
              <a:rPr lang="en-US" dirty="0">
                <a:latin typeface="Raleway"/>
                <a:cs typeface="Raleway"/>
              </a:rPr>
              <a:t>,</a:t>
            </a:r>
            <a:r>
              <a:rPr lang="en-US" sz="1400" spc="5" dirty="0">
                <a:latin typeface="Raleway"/>
                <a:cs typeface="Raleway"/>
              </a:rPr>
              <a:t> </a:t>
            </a:r>
            <a:r>
              <a:rPr lang="en-US" sz="1400" spc="-10" dirty="0">
                <a:latin typeface="Raleway"/>
                <a:cs typeface="Raleway"/>
              </a:rPr>
              <a:t>2:16pm</a:t>
            </a:r>
            <a:endParaRPr lang="en-US" sz="1400" dirty="0">
              <a:latin typeface="Raleway"/>
              <a:cs typeface="Raleway"/>
            </a:endParaRPr>
          </a:p>
          <a:p>
            <a:pPr marL="241300" marR="5080" indent="-228600">
              <a:lnSpc>
                <a:spcPct val="1008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1800" spc="10" dirty="0">
                <a:latin typeface="Raleway"/>
                <a:cs typeface="Raleway"/>
              </a:rPr>
              <a:t>You </a:t>
            </a:r>
            <a:r>
              <a:rPr lang="en-US" sz="1800" dirty="0">
                <a:latin typeface="Raleway"/>
                <a:cs typeface="Raleway"/>
              </a:rPr>
              <a:t>head </a:t>
            </a:r>
            <a:r>
              <a:rPr lang="en-US" sz="1800" spc="-10" dirty="0">
                <a:latin typeface="Raleway"/>
                <a:cs typeface="Raleway"/>
              </a:rPr>
              <a:t>towards </a:t>
            </a:r>
            <a:r>
              <a:rPr lang="en-US" sz="1800" dirty="0">
                <a:latin typeface="Raleway"/>
                <a:cs typeface="Raleway"/>
              </a:rPr>
              <a:t>the </a:t>
            </a:r>
            <a:r>
              <a:rPr lang="en-US" sz="1800" spc="-10" dirty="0">
                <a:latin typeface="Raleway"/>
                <a:cs typeface="Raleway"/>
              </a:rPr>
              <a:t>floor </a:t>
            </a:r>
            <a:r>
              <a:rPr lang="en-US" sz="1800" spc="-5" dirty="0">
                <a:latin typeface="Raleway"/>
                <a:cs typeface="Raleway"/>
              </a:rPr>
              <a:t>reception </a:t>
            </a:r>
            <a:r>
              <a:rPr lang="en-US" sz="1800" dirty="0">
                <a:latin typeface="Raleway"/>
                <a:cs typeface="Raleway"/>
              </a:rPr>
              <a:t>to  assist with the terminated</a:t>
            </a:r>
            <a:r>
              <a:rPr lang="en-US" sz="1800" spc="-35" dirty="0">
                <a:latin typeface="Raleway"/>
                <a:cs typeface="Raleway"/>
              </a:rPr>
              <a:t> </a:t>
            </a:r>
            <a:r>
              <a:rPr lang="en-US" sz="1800" dirty="0">
                <a:latin typeface="Raleway"/>
                <a:cs typeface="Raleway"/>
              </a:rPr>
              <a:t>employee.</a:t>
            </a:r>
          </a:p>
          <a:p>
            <a:pPr marL="241300" marR="106680" indent="-228600">
              <a:lnSpc>
                <a:spcPct val="98800"/>
              </a:lnSpc>
              <a:spcBef>
                <a:spcPts val="944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1800" spc="5" dirty="0">
                <a:latin typeface="Raleway"/>
                <a:cs typeface="Raleway"/>
              </a:rPr>
              <a:t>Meanwhile, </a:t>
            </a:r>
            <a:r>
              <a:rPr lang="en-US" sz="1800" spc="-5" dirty="0">
                <a:latin typeface="Raleway"/>
                <a:cs typeface="Raleway"/>
              </a:rPr>
              <a:t>you </a:t>
            </a:r>
            <a:r>
              <a:rPr lang="en-US" sz="1800" dirty="0">
                <a:latin typeface="Raleway"/>
                <a:cs typeface="Raleway"/>
              </a:rPr>
              <a:t>notice the husband </a:t>
            </a:r>
            <a:r>
              <a:rPr lang="en-US" sz="1800" spc="-25" dirty="0">
                <a:latin typeface="Raleway"/>
                <a:cs typeface="Raleway"/>
              </a:rPr>
              <a:t>of </a:t>
            </a:r>
            <a:r>
              <a:rPr lang="en-US" sz="1800" spc="-10" dirty="0">
                <a:latin typeface="Raleway"/>
                <a:cs typeface="Raleway"/>
              </a:rPr>
              <a:t>a co-  </a:t>
            </a:r>
            <a:r>
              <a:rPr lang="en-US" sz="1800" spc="-5" dirty="0">
                <a:latin typeface="Raleway"/>
                <a:cs typeface="Raleway"/>
              </a:rPr>
              <a:t>worker </a:t>
            </a:r>
            <a:r>
              <a:rPr lang="en-US" sz="1800" spc="5" dirty="0">
                <a:latin typeface="Raleway"/>
                <a:cs typeface="Raleway"/>
              </a:rPr>
              <a:t>in </a:t>
            </a:r>
            <a:r>
              <a:rPr lang="en-US" sz="1800" dirty="0">
                <a:latin typeface="Raleway"/>
                <a:cs typeface="Raleway"/>
              </a:rPr>
              <a:t>the hallway </a:t>
            </a:r>
            <a:r>
              <a:rPr lang="en-US" sz="1800" spc="-5" dirty="0">
                <a:latin typeface="Raleway"/>
                <a:cs typeface="Raleway"/>
              </a:rPr>
              <a:t>headed </a:t>
            </a:r>
            <a:r>
              <a:rPr lang="en-US" sz="1800" spc="-10" dirty="0">
                <a:latin typeface="Raleway"/>
                <a:cs typeface="Raleway"/>
              </a:rPr>
              <a:t>toward </a:t>
            </a:r>
            <a:r>
              <a:rPr lang="en-US" sz="1800" dirty="0">
                <a:latin typeface="Raleway"/>
                <a:cs typeface="Raleway"/>
              </a:rPr>
              <a:t>the  </a:t>
            </a:r>
            <a:r>
              <a:rPr lang="en-US" sz="1800" spc="-5" dirty="0">
                <a:latin typeface="Raleway"/>
                <a:cs typeface="Raleway"/>
              </a:rPr>
              <a:t>restrooms </a:t>
            </a:r>
            <a:r>
              <a:rPr lang="en-US" sz="1800" dirty="0">
                <a:latin typeface="Raleway"/>
                <a:cs typeface="Raleway"/>
              </a:rPr>
              <a:t>and </a:t>
            </a:r>
            <a:r>
              <a:rPr lang="en-US" sz="1800" spc="-5" dirty="0">
                <a:latin typeface="Raleway"/>
                <a:cs typeface="Raleway"/>
              </a:rPr>
              <a:t>say</a:t>
            </a:r>
            <a:r>
              <a:rPr lang="en-US" sz="1800" spc="-15" dirty="0">
                <a:latin typeface="Raleway"/>
                <a:cs typeface="Raleway"/>
              </a:rPr>
              <a:t> </a:t>
            </a:r>
            <a:r>
              <a:rPr lang="en-US" sz="1800" spc="5" dirty="0">
                <a:latin typeface="Raleway"/>
                <a:cs typeface="Raleway"/>
              </a:rPr>
              <a:t>hello.</a:t>
            </a:r>
            <a:endParaRPr lang="en-US" sz="1800" dirty="0">
              <a:latin typeface="Raleway"/>
              <a:cs typeface="Raleway"/>
            </a:endParaRPr>
          </a:p>
          <a:p>
            <a:pPr marL="241300" marR="634365" indent="-228600">
              <a:lnSpc>
                <a:spcPct val="100800"/>
              </a:lnSpc>
              <a:spcBef>
                <a:spcPts val="91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1800" spc="10" dirty="0">
                <a:latin typeface="Raleway"/>
                <a:cs typeface="Raleway"/>
              </a:rPr>
              <a:t>You </a:t>
            </a:r>
            <a:r>
              <a:rPr lang="en-US" sz="1800" spc="-5" dirty="0">
                <a:latin typeface="Raleway"/>
                <a:cs typeface="Raleway"/>
              </a:rPr>
              <a:t>receive </a:t>
            </a:r>
            <a:r>
              <a:rPr lang="en-US" sz="1800" spc="-10" dirty="0">
                <a:latin typeface="Raleway"/>
                <a:cs typeface="Raleway"/>
              </a:rPr>
              <a:t>a </a:t>
            </a:r>
            <a:r>
              <a:rPr lang="en-US" sz="1800" dirty="0">
                <a:latin typeface="Raleway"/>
                <a:cs typeface="Raleway"/>
              </a:rPr>
              <a:t>text </a:t>
            </a:r>
            <a:r>
              <a:rPr lang="en-US" sz="1800" spc="-5" dirty="0">
                <a:latin typeface="Raleway"/>
                <a:cs typeface="Raleway"/>
              </a:rPr>
              <a:t>about </a:t>
            </a:r>
            <a:r>
              <a:rPr lang="en-US" sz="1800" spc="-10" dirty="0">
                <a:latin typeface="Raleway"/>
                <a:cs typeface="Raleway"/>
              </a:rPr>
              <a:t>a </a:t>
            </a:r>
            <a:r>
              <a:rPr lang="en-US" sz="1800" dirty="0">
                <a:latin typeface="Raleway"/>
                <a:cs typeface="Raleway"/>
              </a:rPr>
              <a:t>loud popping  sound </a:t>
            </a:r>
            <a:r>
              <a:rPr lang="en-US" sz="1800" spc="5" dirty="0">
                <a:latin typeface="Raleway"/>
                <a:cs typeface="Raleway"/>
              </a:rPr>
              <a:t>within </a:t>
            </a:r>
            <a:r>
              <a:rPr lang="en-US" sz="1800" dirty="0">
                <a:latin typeface="Raleway"/>
                <a:cs typeface="Raleway"/>
              </a:rPr>
              <a:t>the</a:t>
            </a:r>
            <a:r>
              <a:rPr lang="en-US" sz="1800" spc="-25" dirty="0">
                <a:latin typeface="Raleway"/>
                <a:cs typeface="Raleway"/>
              </a:rPr>
              <a:t> </a:t>
            </a:r>
            <a:r>
              <a:rPr lang="en-US" sz="1800" dirty="0">
                <a:latin typeface="Raleway"/>
                <a:cs typeface="Raleway"/>
              </a:rPr>
              <a:t>building.</a:t>
            </a:r>
          </a:p>
          <a:p>
            <a:pPr marL="241300" marR="138430" indent="-228600">
              <a:lnSpc>
                <a:spcPts val="2810"/>
              </a:lnSpc>
              <a:spcBef>
                <a:spcPts val="106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1800" dirty="0">
                <a:latin typeface="Raleway"/>
                <a:cs typeface="Raleway"/>
              </a:rPr>
              <a:t>Another </a:t>
            </a:r>
            <a:r>
              <a:rPr lang="en-US" sz="1800" spc="-5" dirty="0">
                <a:latin typeface="Raleway"/>
                <a:cs typeface="Raleway"/>
              </a:rPr>
              <a:t>co-worker </a:t>
            </a:r>
            <a:r>
              <a:rPr lang="en-US" sz="1800" dirty="0">
                <a:latin typeface="Raleway"/>
                <a:cs typeface="Raleway"/>
              </a:rPr>
              <a:t>calls </a:t>
            </a:r>
            <a:r>
              <a:rPr lang="en-US" sz="1800" spc="-5" dirty="0">
                <a:latin typeface="Raleway"/>
                <a:cs typeface="Raleway"/>
              </a:rPr>
              <a:t>you </a:t>
            </a:r>
            <a:r>
              <a:rPr lang="en-US" sz="1800" dirty="0">
                <a:latin typeface="Raleway"/>
                <a:cs typeface="Raleway"/>
              </a:rPr>
              <a:t>and </a:t>
            </a:r>
            <a:r>
              <a:rPr lang="en-US" sz="1800" spc="-5" dirty="0">
                <a:latin typeface="Raleway"/>
                <a:cs typeface="Raleway"/>
              </a:rPr>
              <a:t>says </a:t>
            </a:r>
            <a:r>
              <a:rPr lang="en-US" sz="1800" dirty="0">
                <a:latin typeface="Raleway"/>
                <a:cs typeface="Raleway"/>
              </a:rPr>
              <a:t>there  is </a:t>
            </a:r>
            <a:r>
              <a:rPr lang="en-US" sz="1800" spc="-10" dirty="0">
                <a:latin typeface="Raleway"/>
                <a:cs typeface="Raleway"/>
              </a:rPr>
              <a:t>a </a:t>
            </a:r>
            <a:r>
              <a:rPr lang="en-US" sz="1800" spc="-5" dirty="0">
                <a:latin typeface="Raleway"/>
                <a:cs typeface="Raleway"/>
              </a:rPr>
              <a:t>man firing </a:t>
            </a:r>
            <a:r>
              <a:rPr lang="en-US" sz="1800" spc="-10" dirty="0">
                <a:latin typeface="Raleway"/>
                <a:cs typeface="Raleway"/>
              </a:rPr>
              <a:t>a</a:t>
            </a:r>
            <a:r>
              <a:rPr lang="en-US" sz="1800" spc="5" dirty="0">
                <a:latin typeface="Raleway"/>
                <a:cs typeface="Raleway"/>
              </a:rPr>
              <a:t> </a:t>
            </a:r>
            <a:r>
              <a:rPr lang="en-US" sz="1800" dirty="0">
                <a:latin typeface="Raleway"/>
                <a:cs typeface="Raleway"/>
              </a:rPr>
              <a:t>gun.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7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8802-B4D2-763F-A56F-B98D21F1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/>
              <a:t>Based </a:t>
            </a:r>
            <a:r>
              <a:rPr lang="en-US" dirty="0"/>
              <a:t>on </a:t>
            </a:r>
            <a:r>
              <a:rPr lang="en-US" spc="-10" dirty="0"/>
              <a:t>This  </a:t>
            </a:r>
            <a:r>
              <a:rPr lang="en-US" spc="-5" dirty="0"/>
              <a:t>Information,</a:t>
            </a:r>
            <a:r>
              <a:rPr lang="en-US" spc="-95" dirty="0"/>
              <a:t> </a:t>
            </a:r>
            <a:r>
              <a:rPr lang="en-US" spc="-20" dirty="0"/>
              <a:t>Ask  </a:t>
            </a:r>
            <a:r>
              <a:rPr lang="en-US" spc="-10" dirty="0"/>
              <a:t>Yourself…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FE11F-3E81-ABB3-5F4D-72F6EC338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5088760" cy="3767328"/>
          </a:xfrm>
        </p:spPr>
        <p:txBody>
          <a:bodyPr/>
          <a:lstStyle/>
          <a:p>
            <a:pPr marL="241300" indent="-22860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spc="-5" dirty="0">
                <a:latin typeface="Raleway"/>
                <a:cs typeface="Raleway"/>
              </a:rPr>
              <a:t>What actions </a:t>
            </a:r>
            <a:r>
              <a:rPr lang="en-US" sz="1800" dirty="0">
                <a:latin typeface="Raleway"/>
                <a:cs typeface="Raleway"/>
              </a:rPr>
              <a:t>should </a:t>
            </a:r>
            <a:r>
              <a:rPr lang="en-US" sz="1800" spc="-5" dirty="0">
                <a:latin typeface="Raleway"/>
                <a:cs typeface="Raleway"/>
              </a:rPr>
              <a:t>you</a:t>
            </a:r>
            <a:r>
              <a:rPr lang="en-US" sz="1800" spc="5" dirty="0">
                <a:latin typeface="Raleway"/>
                <a:cs typeface="Raleway"/>
              </a:rPr>
              <a:t> </a:t>
            </a:r>
            <a:r>
              <a:rPr lang="en-US" sz="1800" spc="-5" dirty="0">
                <a:latin typeface="Raleway"/>
                <a:cs typeface="Raleway"/>
              </a:rPr>
              <a:t>take?</a:t>
            </a:r>
            <a:endParaRPr lang="en-US" sz="1800" dirty="0">
              <a:latin typeface="Raleway"/>
              <a:cs typeface="Raleway"/>
            </a:endParaRPr>
          </a:p>
          <a:p>
            <a:pPr marL="241300" indent="-22860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spc="-5" dirty="0">
                <a:latin typeface="Raleway"/>
                <a:cs typeface="Raleway"/>
              </a:rPr>
              <a:t>Can </a:t>
            </a:r>
            <a:r>
              <a:rPr lang="en-US" sz="1800" dirty="0">
                <a:latin typeface="Raleway"/>
                <a:cs typeface="Raleway"/>
              </a:rPr>
              <a:t>the </a:t>
            </a:r>
            <a:r>
              <a:rPr lang="en-US" sz="1800" spc="-10" dirty="0">
                <a:latin typeface="Raleway"/>
                <a:cs typeface="Raleway"/>
              </a:rPr>
              <a:t>office </a:t>
            </a:r>
            <a:r>
              <a:rPr lang="en-US" sz="1800" dirty="0">
                <a:latin typeface="Raleway"/>
                <a:cs typeface="Raleway"/>
              </a:rPr>
              <a:t>be</a:t>
            </a:r>
            <a:r>
              <a:rPr lang="en-US" sz="1800" spc="20" dirty="0">
                <a:latin typeface="Raleway"/>
                <a:cs typeface="Raleway"/>
              </a:rPr>
              <a:t> </a:t>
            </a:r>
            <a:r>
              <a:rPr lang="en-US" sz="1800" dirty="0">
                <a:latin typeface="Raleway"/>
                <a:cs typeface="Raleway"/>
              </a:rPr>
              <a:t>secured?</a:t>
            </a:r>
          </a:p>
          <a:p>
            <a:pPr marL="241300" marR="5080" indent="-228600">
              <a:lnSpc>
                <a:spcPct val="101099"/>
              </a:lnSpc>
              <a:spcBef>
                <a:spcPts val="8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spc="-5" dirty="0">
                <a:latin typeface="Raleway"/>
                <a:cs typeface="Raleway"/>
              </a:rPr>
              <a:t>How </a:t>
            </a:r>
            <a:r>
              <a:rPr lang="en-US" sz="1800" dirty="0">
                <a:latin typeface="Raleway"/>
                <a:cs typeface="Raleway"/>
              </a:rPr>
              <a:t>would you </a:t>
            </a:r>
            <a:r>
              <a:rPr lang="en-US" sz="1800" spc="-5" dirty="0">
                <a:latin typeface="Raleway"/>
                <a:cs typeface="Raleway"/>
              </a:rPr>
              <a:t>communicate with </a:t>
            </a:r>
            <a:r>
              <a:rPr lang="en-US" sz="1800" dirty="0">
                <a:latin typeface="Raleway"/>
                <a:cs typeface="Raleway"/>
              </a:rPr>
              <a:t>others in the  </a:t>
            </a:r>
            <a:r>
              <a:rPr lang="en-US" sz="1800" spc="-10" dirty="0">
                <a:latin typeface="Raleway"/>
                <a:cs typeface="Raleway"/>
              </a:rPr>
              <a:t>office? </a:t>
            </a:r>
            <a:r>
              <a:rPr lang="en-US" sz="1800" dirty="0">
                <a:latin typeface="Raleway"/>
                <a:cs typeface="Raleway"/>
              </a:rPr>
              <a:t>With other</a:t>
            </a:r>
            <a:r>
              <a:rPr lang="en-US" sz="1800" spc="30" dirty="0">
                <a:latin typeface="Raleway"/>
                <a:cs typeface="Raleway"/>
              </a:rPr>
              <a:t> </a:t>
            </a:r>
            <a:r>
              <a:rPr lang="en-US" sz="1800" spc="-10" dirty="0">
                <a:latin typeface="Raleway"/>
                <a:cs typeface="Raleway"/>
              </a:rPr>
              <a:t>offices?</a:t>
            </a:r>
            <a:endParaRPr lang="en-US" sz="1800" dirty="0">
              <a:latin typeface="Raleway"/>
              <a:cs typeface="Raleway"/>
            </a:endParaRPr>
          </a:p>
          <a:p>
            <a:pPr marL="241300" marR="408940" indent="-228600">
              <a:lnSpc>
                <a:spcPts val="2090"/>
              </a:lnSpc>
              <a:spcBef>
                <a:spcPts val="10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spc="-5" dirty="0">
                <a:latin typeface="Raleway"/>
                <a:cs typeface="Raleway"/>
              </a:rPr>
              <a:t>Can you </a:t>
            </a:r>
            <a:r>
              <a:rPr lang="en-US" sz="1800" dirty="0">
                <a:latin typeface="Raleway"/>
                <a:cs typeface="Raleway"/>
              </a:rPr>
              <a:t>quickly </a:t>
            </a:r>
            <a:r>
              <a:rPr lang="en-US" sz="1800" spc="-5" dirty="0">
                <a:latin typeface="Raleway"/>
                <a:cs typeface="Raleway"/>
              </a:rPr>
              <a:t>account </a:t>
            </a:r>
            <a:r>
              <a:rPr lang="en-US" sz="1800" spc="-10" dirty="0">
                <a:latin typeface="Raleway"/>
                <a:cs typeface="Raleway"/>
              </a:rPr>
              <a:t>for </a:t>
            </a:r>
            <a:r>
              <a:rPr lang="en-US" sz="1800" dirty="0">
                <a:latin typeface="Raleway"/>
                <a:cs typeface="Raleway"/>
              </a:rPr>
              <a:t>employees </a:t>
            </a:r>
            <a:r>
              <a:rPr lang="en-US" sz="1800" spc="-5" dirty="0">
                <a:latin typeface="Raleway"/>
                <a:cs typeface="Raleway"/>
              </a:rPr>
              <a:t>and  </a:t>
            </a:r>
            <a:r>
              <a:rPr lang="en-US" sz="1800" dirty="0">
                <a:latin typeface="Raleway"/>
                <a:cs typeface="Raleway"/>
              </a:rPr>
              <a:t>visitors?</a:t>
            </a:r>
          </a:p>
          <a:p>
            <a:pPr marL="241300" indent="-22860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dirty="0">
                <a:latin typeface="Raleway"/>
                <a:cs typeface="Raleway"/>
              </a:rPr>
              <a:t>Who is in </a:t>
            </a:r>
            <a:r>
              <a:rPr lang="en-US" sz="1800" spc="-5" dirty="0">
                <a:latin typeface="Raleway"/>
                <a:cs typeface="Raleway"/>
              </a:rPr>
              <a:t>charge </a:t>
            </a:r>
            <a:r>
              <a:rPr lang="en-US" sz="1800" spc="-15" dirty="0">
                <a:latin typeface="Raleway"/>
                <a:cs typeface="Raleway"/>
              </a:rPr>
              <a:t>of </a:t>
            </a:r>
            <a:r>
              <a:rPr lang="en-US" sz="1800" dirty="0">
                <a:latin typeface="Raleway"/>
                <a:cs typeface="Raleway"/>
              </a:rPr>
              <a:t>the</a:t>
            </a:r>
            <a:r>
              <a:rPr lang="en-US" sz="1800" spc="30" dirty="0">
                <a:latin typeface="Raleway"/>
                <a:cs typeface="Raleway"/>
              </a:rPr>
              <a:t> </a:t>
            </a:r>
            <a:r>
              <a:rPr lang="en-US" sz="1800" spc="-5" dirty="0">
                <a:latin typeface="Raleway"/>
                <a:cs typeface="Raleway"/>
              </a:rPr>
              <a:t>situation?</a:t>
            </a:r>
            <a:endParaRPr lang="en-US" sz="1800" dirty="0">
              <a:latin typeface="Raleway"/>
              <a:cs typeface="Raleway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800" dirty="0">
                <a:latin typeface="Raleway"/>
                <a:cs typeface="Raleway"/>
              </a:rPr>
              <a:t>Who should call </a:t>
            </a:r>
            <a:r>
              <a:rPr lang="en-US" sz="1800" spc="-5" dirty="0">
                <a:latin typeface="Raleway"/>
                <a:cs typeface="Raleway"/>
              </a:rPr>
              <a:t>911?</a:t>
            </a:r>
            <a:endParaRPr lang="en-US" sz="1800" dirty="0">
              <a:latin typeface="Raleway"/>
              <a:cs typeface="Raleway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9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72406-9065-FDE9-3A30-DCB2C939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>
            <a:normAutofit/>
          </a:bodyPr>
          <a:lstStyle/>
          <a:p>
            <a:r>
              <a:rPr lang="en-US" dirty="0"/>
              <a:t>Tabletop Exercise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1979E-C97D-5B95-D19E-1D10135E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4672584" cy="3767328"/>
          </a:xfrm>
        </p:spPr>
        <p:txBody>
          <a:bodyPr>
            <a:normAutofit/>
          </a:bodyPr>
          <a:lstStyle/>
          <a:p>
            <a:pPr lvl="1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>
                <a:latin typeface="Raleway Medium" panose="020B0603030101060003" pitchFamily="34" charset="0"/>
                <a:cs typeface="Calibri" panose="020F0502020204030204" pitchFamily="34" charset="0"/>
              </a:rPr>
              <a:t>Tabletop Exercises are designed to help ensure that your program and plans can be effectively executed and that all participants understand their role.  </a:t>
            </a:r>
          </a:p>
          <a:p>
            <a:pPr lvl="1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>
              <a:latin typeface="Raleway Medium" panose="020B0603030101060003" pitchFamily="34" charset="0"/>
              <a:cs typeface="Calibri" panose="020F0502020204030204" pitchFamily="34" charset="0"/>
            </a:endParaRPr>
          </a:p>
          <a:p>
            <a:pPr lvl="1" indent="-4572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>
                <a:latin typeface="Raleway Medium" panose="020B0603030101060003" pitchFamily="34" charset="0"/>
                <a:cs typeface="Calibri" panose="020F0502020204030204" pitchFamily="34" charset="0"/>
              </a:rPr>
              <a:t>This is your opportunity to validate that your plans will enable the firm to effectively continue business in the short-term and then efficiently recover and return to business as usual.  </a:t>
            </a:r>
          </a:p>
          <a:p>
            <a:endParaRPr lang="en-US" dirty="0"/>
          </a:p>
        </p:txBody>
      </p:sp>
      <p:pic>
        <p:nvPicPr>
          <p:cNvPr id="5" name="Picture 4" descr="A person holding a pen and writing on a notebook&#10;&#10;Description automatically generated">
            <a:extLst>
              <a:ext uri="{FF2B5EF4-FFF2-40B4-BE49-F238E27FC236}">
                <a16:creationId xmlns:a16="http://schemas.microsoft.com/office/drawing/2014/main" id="{AE92D713-4B95-EBC3-10A8-09435FF1C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434" r="26299" b="1"/>
          <a:stretch>
            <a:fillRect/>
          </a:stretch>
        </p:blipFill>
        <p:spPr>
          <a:xfrm>
            <a:off x="5958018" y="508090"/>
            <a:ext cx="5709726" cy="58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3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3DF52-84BB-EA65-5A91-A07862B6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8B7A4-F022-2306-D713-6E7EDB85F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4672584" cy="3767328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kern="1200">
                <a:latin typeface="Raleway Medium" panose="020B0603030101060003" pitchFamily="34" charset="0"/>
                <a:cs typeface="Calibri" panose="020F0502020204030204" pitchFamily="34" charset="0"/>
              </a:rPr>
              <a:t>Coordination: Improve the coordination among the various members of Crisis Team.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kern="1200">
                <a:latin typeface="Raleway Medium" panose="020B0603030101060003" pitchFamily="34" charset="0"/>
                <a:cs typeface="Calibri" panose="020F0502020204030204" pitchFamily="34" charset="0"/>
              </a:rPr>
              <a:t>Communications: Evaluate the communication process among team members and with other groups. 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kern="1200">
                <a:latin typeface="Raleway Medium" panose="020B0603030101060003" pitchFamily="34" charset="0"/>
                <a:cs typeface="Calibri" panose="020F0502020204030204" pitchFamily="34" charset="0"/>
              </a:rPr>
              <a:t>Decision Making: Assess the decision-making processes and activation of the team.</a:t>
            </a:r>
          </a:p>
          <a:p>
            <a:endParaRPr lang="en-US" dirty="0"/>
          </a:p>
        </p:txBody>
      </p:sp>
      <p:pic>
        <p:nvPicPr>
          <p:cNvPr id="5" name="Picture 4" descr="A group of people having a discussion&#10;&#10;Description automatically generated">
            <a:extLst>
              <a:ext uri="{FF2B5EF4-FFF2-40B4-BE49-F238E27FC236}">
                <a16:creationId xmlns:a16="http://schemas.microsoft.com/office/drawing/2014/main" id="{FD5D1F96-4086-186B-C83B-21235E932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809" r="13009" b="1"/>
          <a:stretch>
            <a:fillRect/>
          </a:stretch>
        </p:blipFill>
        <p:spPr>
          <a:xfrm>
            <a:off x="5958018" y="508090"/>
            <a:ext cx="5709726" cy="58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8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98C6-C55B-9986-3018-A7E863C6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71130-1E5D-CDDF-FB2E-2BF15CAC7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latin typeface="Raleway" panose="020B0503030101060003" pitchFamily="34" charset="0"/>
              </a:rPr>
              <a:t>This is a training &amp; learning exercise but one thing to keep in mind is there is no happy Active Shooter situation.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latin typeface="Raleway" panose="020B0503030101060003" pitchFamily="34" charset="0"/>
              </a:rPr>
              <a:t>All participant’s thoughts and ideas are encouraged….please speak up!  There are no hidden agendas or trick questions.  There may be more than one response to the crisis.  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latin typeface="Raleway" panose="020B0503030101060003" pitchFamily="34" charset="0"/>
              </a:rPr>
              <a:t>Log all activities, appoint a scribe.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latin typeface="Raleway" panose="020B0503030101060003" pitchFamily="34" charset="0"/>
              </a:rPr>
              <a:t>Goals:</a:t>
            </a:r>
          </a:p>
          <a:p>
            <a:pPr marL="971550" lvl="1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latin typeface="Raleway" panose="020B0503030101060003" pitchFamily="34" charset="0"/>
              </a:rPr>
              <a:t>Better understanding of your plan </a:t>
            </a:r>
          </a:p>
          <a:p>
            <a:pPr marL="971550" lvl="1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latin typeface="Raleway" panose="020B0503030101060003" pitchFamily="34" charset="0"/>
              </a:rPr>
              <a:t>Identification of gaps</a:t>
            </a:r>
          </a:p>
          <a:p>
            <a:pPr marL="971550" lvl="1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latin typeface="Raleway" panose="020B0503030101060003" pitchFamily="34" charset="0"/>
              </a:rPr>
              <a:t>Increase readiness to respond to disasters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5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Picture 4" descr="A police car with a blue light&#10;&#10;Description automatically generated">
            <a:extLst>
              <a:ext uri="{FF2B5EF4-FFF2-40B4-BE49-F238E27FC236}">
                <a16:creationId xmlns:a16="http://schemas.microsoft.com/office/drawing/2014/main" id="{D940F755-CFD1-8E67-0FAC-B780EF9CE0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26" r="-1" b="909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7840"/>
            <a:ext cx="12191999" cy="128016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F6AD8-8B4C-E0FB-B058-E513C291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5731580"/>
            <a:ext cx="8196431" cy="960120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Active Shooter Scenario</a:t>
            </a:r>
          </a:p>
        </p:txBody>
      </p:sp>
    </p:spTree>
    <p:extLst>
      <p:ext uri="{BB962C8B-B14F-4D97-AF65-F5344CB8AC3E}">
        <p14:creationId xmlns:p14="http://schemas.microsoft.com/office/powerpoint/2010/main" val="3460809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CE0A-77D5-7EB1-9170-95A1645D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322E1-9AD1-452D-32ED-D7E863A76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9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CDB3-0F5C-9623-3BE6-A53D3A5F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EC76D-4D9B-6681-69C6-15C43035F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4124933" cy="37673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400" dirty="0">
                <a:latin typeface="Raleway"/>
                <a:cs typeface="Raleway"/>
              </a:rPr>
              <a:t>Friday </a:t>
            </a:r>
            <a:r>
              <a:rPr lang="en-US" sz="1400" spc="-5" dirty="0">
                <a:latin typeface="Raleway"/>
                <a:cs typeface="Raleway"/>
              </a:rPr>
              <a:t>December </a:t>
            </a:r>
            <a:r>
              <a:rPr lang="en-US" dirty="0">
                <a:latin typeface="Raleway"/>
                <a:cs typeface="Raleway"/>
              </a:rPr>
              <a:t>11</a:t>
            </a:r>
            <a:r>
              <a:rPr lang="en-US" sz="1400" baseline="23148" dirty="0">
                <a:latin typeface="Raleway"/>
                <a:cs typeface="Raleway"/>
              </a:rPr>
              <a:t>th</a:t>
            </a:r>
            <a:r>
              <a:rPr lang="en-US" sz="1400" dirty="0">
                <a:latin typeface="Raleway"/>
                <a:cs typeface="Raleway"/>
              </a:rPr>
              <a:t>, </a:t>
            </a:r>
            <a:r>
              <a:rPr lang="en-US" sz="1400" spc="-5" dirty="0">
                <a:latin typeface="Raleway"/>
                <a:cs typeface="Raleway"/>
              </a:rPr>
              <a:t>4:30pm</a:t>
            </a:r>
            <a:endParaRPr lang="en-US" sz="1400" dirty="0">
              <a:latin typeface="Raleway"/>
              <a:cs typeface="Raleway"/>
            </a:endParaRPr>
          </a:p>
          <a:p>
            <a:pPr marL="241300" marR="5080" indent="-228600">
              <a:lnSpc>
                <a:spcPct val="99800"/>
              </a:lnSpc>
              <a:spcBef>
                <a:spcPts val="91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1800" spc="-5" dirty="0">
                <a:latin typeface="Raleway"/>
                <a:cs typeface="Raleway"/>
              </a:rPr>
              <a:t>The company </a:t>
            </a:r>
            <a:r>
              <a:rPr lang="en-US" sz="1800" dirty="0">
                <a:latin typeface="Raleway"/>
                <a:cs typeface="Raleway"/>
              </a:rPr>
              <a:t>recently terminated an  </a:t>
            </a:r>
            <a:r>
              <a:rPr lang="en-US" sz="1800" spc="-5" dirty="0">
                <a:latin typeface="Raleway"/>
                <a:cs typeface="Raleway"/>
              </a:rPr>
              <a:t>employee who </a:t>
            </a:r>
            <a:r>
              <a:rPr lang="en-US" sz="1800" dirty="0">
                <a:latin typeface="Raleway"/>
                <a:cs typeface="Raleway"/>
              </a:rPr>
              <a:t>had been there </a:t>
            </a:r>
            <a:r>
              <a:rPr lang="en-US" sz="1800" spc="-20" dirty="0">
                <a:latin typeface="Raleway"/>
                <a:cs typeface="Raleway"/>
              </a:rPr>
              <a:t>for </a:t>
            </a:r>
            <a:r>
              <a:rPr lang="en-US" sz="1800" spc="-10" dirty="0">
                <a:latin typeface="Raleway"/>
                <a:cs typeface="Raleway"/>
              </a:rPr>
              <a:t>8 </a:t>
            </a:r>
            <a:r>
              <a:rPr lang="en-US" sz="1800" spc="-5" dirty="0">
                <a:latin typeface="Raleway"/>
                <a:cs typeface="Raleway"/>
              </a:rPr>
              <a:t>years.  As </a:t>
            </a:r>
            <a:r>
              <a:rPr lang="en-US" sz="1800" dirty="0">
                <a:latin typeface="Raleway"/>
                <a:cs typeface="Raleway"/>
              </a:rPr>
              <a:t>he </a:t>
            </a:r>
            <a:r>
              <a:rPr lang="en-US" sz="1800" spc="-5" dirty="0">
                <a:latin typeface="Raleway"/>
                <a:cs typeface="Raleway"/>
              </a:rPr>
              <a:t>was escorted </a:t>
            </a:r>
            <a:r>
              <a:rPr lang="en-US" sz="1800" dirty="0">
                <a:latin typeface="Raleway"/>
                <a:cs typeface="Raleway"/>
              </a:rPr>
              <a:t>out </a:t>
            </a:r>
            <a:r>
              <a:rPr lang="en-US" sz="1800" spc="-25" dirty="0">
                <a:latin typeface="Raleway"/>
                <a:cs typeface="Raleway"/>
              </a:rPr>
              <a:t>of </a:t>
            </a:r>
            <a:r>
              <a:rPr lang="en-US" sz="1800" dirty="0">
                <a:latin typeface="Raleway"/>
                <a:cs typeface="Raleway"/>
              </a:rPr>
              <a:t>the building </a:t>
            </a:r>
            <a:r>
              <a:rPr lang="en-US" sz="1800" spc="-5" dirty="0">
                <a:latin typeface="Raleway"/>
                <a:cs typeface="Raleway"/>
              </a:rPr>
              <a:t>by  security </a:t>
            </a:r>
            <a:r>
              <a:rPr lang="en-US" sz="1800" dirty="0">
                <a:latin typeface="Raleway"/>
                <a:cs typeface="Raleway"/>
              </a:rPr>
              <a:t>and </a:t>
            </a:r>
            <a:r>
              <a:rPr lang="en-US" sz="1800" spc="5" dirty="0">
                <a:latin typeface="Raleway"/>
                <a:cs typeface="Raleway"/>
              </a:rPr>
              <a:t>HR, </a:t>
            </a:r>
            <a:r>
              <a:rPr lang="en-US" sz="1800" dirty="0">
                <a:latin typeface="Raleway"/>
                <a:cs typeface="Raleway"/>
              </a:rPr>
              <a:t>he </a:t>
            </a:r>
            <a:r>
              <a:rPr lang="en-US" sz="1800" spc="5" dirty="0">
                <a:latin typeface="Raleway"/>
                <a:cs typeface="Raleway"/>
              </a:rPr>
              <a:t>yelled, </a:t>
            </a:r>
            <a:r>
              <a:rPr lang="en-US" sz="1800" spc="-10" dirty="0">
                <a:latin typeface="Raleway"/>
                <a:cs typeface="Raleway"/>
              </a:rPr>
              <a:t>“</a:t>
            </a:r>
            <a:r>
              <a:rPr lang="en-US" sz="1800" i="1" spc="-10" dirty="0">
                <a:latin typeface="Raleway"/>
                <a:cs typeface="Raleway"/>
              </a:rPr>
              <a:t>you </a:t>
            </a:r>
            <a:r>
              <a:rPr lang="en-US" sz="1800" i="1" dirty="0">
                <a:latin typeface="Raleway"/>
                <a:cs typeface="Raleway"/>
              </a:rPr>
              <a:t>all will regret  treating me like</a:t>
            </a:r>
            <a:r>
              <a:rPr lang="en-US" sz="1800" i="1" spc="10" dirty="0">
                <a:latin typeface="Raleway"/>
                <a:cs typeface="Raleway"/>
              </a:rPr>
              <a:t> </a:t>
            </a:r>
            <a:r>
              <a:rPr lang="en-US" sz="1800" i="1" spc="-10" dirty="0">
                <a:latin typeface="Raleway"/>
                <a:cs typeface="Raleway"/>
              </a:rPr>
              <a:t>this </a:t>
            </a:r>
            <a:r>
              <a:rPr lang="en-US" sz="1800" spc="-10" dirty="0">
                <a:latin typeface="Raleway"/>
                <a:cs typeface="Raleway"/>
              </a:rPr>
              <a:t>!”</a:t>
            </a:r>
            <a:endParaRPr lang="en-US" sz="1800" dirty="0">
              <a:latin typeface="Raleway"/>
              <a:cs typeface="Raleway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4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4D8EB-6F22-D9FE-0D8B-139B4776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spc="-20"/>
              <a:t>Based </a:t>
            </a:r>
            <a:r>
              <a:rPr lang="en-US" sz="2800"/>
              <a:t>on </a:t>
            </a:r>
            <a:r>
              <a:rPr lang="en-US" sz="2800" spc="-10"/>
              <a:t>This  </a:t>
            </a:r>
            <a:r>
              <a:rPr lang="en-US" sz="2800" spc="-5"/>
              <a:t>Information,</a:t>
            </a:r>
            <a:r>
              <a:rPr lang="en-US" sz="2800" spc="-95"/>
              <a:t> </a:t>
            </a:r>
            <a:r>
              <a:rPr lang="en-US" sz="2800" spc="-20"/>
              <a:t>Ask  </a:t>
            </a:r>
            <a:r>
              <a:rPr lang="en-US" sz="2800" spc="-10"/>
              <a:t>Yourself…</a:t>
            </a:r>
            <a:br>
              <a:rPr lang="en-US" sz="2800" spc="-10"/>
            </a:br>
            <a:endParaRPr lang="en-US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D8EBC7E-77D8-F13B-BA25-A391E2C1CD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1208" y="2578608"/>
            <a:ext cx="4672584" cy="3767328"/>
          </a:xfrm>
          <a:prstGeom prst="rect">
            <a:avLst/>
          </a:prstGeom>
        </p:spPr>
        <p:txBody>
          <a:bodyPr vert="horz" lIns="0" tIns="62865" rIns="0" bIns="0" rtlCol="0">
            <a:normAutofit/>
          </a:bodyPr>
          <a:lstStyle/>
          <a:p>
            <a:pPr marL="241300" marR="296545" indent="-228600">
              <a:spcBef>
                <a:spcPts val="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>
                <a:latin typeface="Raleway"/>
                <a:cs typeface="Raleway"/>
              </a:rPr>
              <a:t>What </a:t>
            </a:r>
            <a:r>
              <a:rPr lang="en-US">
                <a:latin typeface="Raleway"/>
                <a:cs typeface="Raleway"/>
              </a:rPr>
              <a:t>concerns might his threats </a:t>
            </a:r>
            <a:r>
              <a:rPr lang="en-US" spc="-5">
                <a:latin typeface="Raleway"/>
                <a:cs typeface="Raleway"/>
              </a:rPr>
              <a:t>have </a:t>
            </a:r>
            <a:r>
              <a:rPr lang="en-US">
                <a:latin typeface="Raleway"/>
                <a:cs typeface="Raleway"/>
              </a:rPr>
              <a:t>generated  around the</a:t>
            </a:r>
            <a:r>
              <a:rPr lang="en-US" spc="5">
                <a:latin typeface="Raleway"/>
                <a:cs typeface="Raleway"/>
              </a:rPr>
              <a:t> </a:t>
            </a:r>
            <a:r>
              <a:rPr lang="en-US" spc="-10">
                <a:latin typeface="Raleway"/>
                <a:cs typeface="Raleway"/>
              </a:rPr>
              <a:t>office?</a:t>
            </a:r>
            <a:endParaRPr lang="en-US">
              <a:latin typeface="Raleway"/>
              <a:cs typeface="Raleway"/>
            </a:endParaRPr>
          </a:p>
          <a:p>
            <a:pPr marL="241300" marR="872490" indent="-228600">
              <a:spcBef>
                <a:spcPts val="7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>
                <a:latin typeface="Raleway"/>
                <a:cs typeface="Raleway"/>
              </a:rPr>
              <a:t>Should </a:t>
            </a:r>
            <a:r>
              <a:rPr lang="en-US" spc="-5">
                <a:latin typeface="Raleway"/>
                <a:cs typeface="Raleway"/>
              </a:rPr>
              <a:t>anyone </a:t>
            </a:r>
            <a:r>
              <a:rPr lang="en-US">
                <a:latin typeface="Raleway"/>
                <a:cs typeface="Raleway"/>
              </a:rPr>
              <a:t>else in the </a:t>
            </a:r>
            <a:r>
              <a:rPr lang="en-US" spc="-10">
                <a:latin typeface="Raleway"/>
                <a:cs typeface="Raleway"/>
              </a:rPr>
              <a:t>office </a:t>
            </a:r>
            <a:r>
              <a:rPr lang="en-US">
                <a:latin typeface="Raleway"/>
                <a:cs typeface="Raleway"/>
              </a:rPr>
              <a:t>or building  </a:t>
            </a:r>
            <a:r>
              <a:rPr lang="en-US" spc="-5">
                <a:latin typeface="Raleway"/>
                <a:cs typeface="Raleway"/>
              </a:rPr>
              <a:t>management </a:t>
            </a:r>
            <a:r>
              <a:rPr lang="en-US">
                <a:latin typeface="Raleway"/>
                <a:cs typeface="Raleway"/>
              </a:rPr>
              <a:t>be alerted?</a:t>
            </a:r>
          </a:p>
          <a:p>
            <a:pPr marL="241300" marR="14604" indent="-228600">
              <a:spcBef>
                <a:spcPts val="10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>
                <a:latin typeface="Raleway"/>
                <a:cs typeface="Raleway"/>
              </a:rPr>
              <a:t>Should everyone in this </a:t>
            </a:r>
            <a:r>
              <a:rPr lang="en-US" spc="-10">
                <a:latin typeface="Raleway"/>
                <a:cs typeface="Raleway"/>
              </a:rPr>
              <a:t>office </a:t>
            </a:r>
            <a:r>
              <a:rPr lang="en-US">
                <a:latin typeface="Raleway"/>
                <a:cs typeface="Raleway"/>
              </a:rPr>
              <a:t>or others be </a:t>
            </a:r>
            <a:r>
              <a:rPr lang="en-US" spc="-5">
                <a:latin typeface="Raleway"/>
                <a:cs typeface="Raleway"/>
              </a:rPr>
              <a:t>notified?  </a:t>
            </a:r>
            <a:r>
              <a:rPr lang="en-US" spc="-10">
                <a:latin typeface="Raleway"/>
                <a:cs typeface="Raleway"/>
              </a:rPr>
              <a:t>How? </a:t>
            </a:r>
            <a:r>
              <a:rPr lang="en-US" spc="-5">
                <a:latin typeface="Raleway"/>
                <a:cs typeface="Raleway"/>
              </a:rPr>
              <a:t>Any HR/Legal</a:t>
            </a:r>
            <a:r>
              <a:rPr lang="en-US" spc="10">
                <a:latin typeface="Raleway"/>
                <a:cs typeface="Raleway"/>
              </a:rPr>
              <a:t> </a:t>
            </a:r>
            <a:r>
              <a:rPr lang="en-US">
                <a:latin typeface="Raleway"/>
                <a:cs typeface="Raleway"/>
              </a:rPr>
              <a:t>restrictions?</a:t>
            </a:r>
          </a:p>
          <a:p>
            <a:pPr marL="241300" marR="5080" indent="-228600"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>
                <a:latin typeface="Raleway"/>
                <a:cs typeface="Raleway"/>
              </a:rPr>
              <a:t>What </a:t>
            </a:r>
            <a:r>
              <a:rPr lang="en-US">
                <a:latin typeface="Raleway"/>
                <a:cs typeface="Raleway"/>
              </a:rPr>
              <a:t>security </a:t>
            </a:r>
            <a:r>
              <a:rPr lang="en-US" spc="-5">
                <a:latin typeface="Raleway"/>
                <a:cs typeface="Raleway"/>
              </a:rPr>
              <a:t>actions </a:t>
            </a:r>
            <a:r>
              <a:rPr lang="en-US">
                <a:latin typeface="Raleway"/>
                <a:cs typeface="Raleway"/>
              </a:rPr>
              <a:t>should be </a:t>
            </a:r>
            <a:r>
              <a:rPr lang="en-US" spc="-5">
                <a:latin typeface="Raleway"/>
                <a:cs typeface="Raleway"/>
              </a:rPr>
              <a:t>taken </a:t>
            </a:r>
            <a:r>
              <a:rPr lang="en-US" spc="-10">
                <a:latin typeface="Raleway"/>
                <a:cs typeface="Raleway"/>
              </a:rPr>
              <a:t>as a </a:t>
            </a:r>
            <a:r>
              <a:rPr lang="en-US">
                <a:latin typeface="Raleway"/>
                <a:cs typeface="Raleway"/>
              </a:rPr>
              <a:t>result </a:t>
            </a:r>
            <a:r>
              <a:rPr lang="en-US" spc="-15">
                <a:latin typeface="Raleway"/>
                <a:cs typeface="Raleway"/>
              </a:rPr>
              <a:t>of  </a:t>
            </a:r>
            <a:r>
              <a:rPr lang="en-US">
                <a:latin typeface="Raleway"/>
                <a:cs typeface="Raleway"/>
              </a:rPr>
              <a:t>his</a:t>
            </a:r>
            <a:r>
              <a:rPr lang="en-US" spc="-5">
                <a:latin typeface="Raleway"/>
                <a:cs typeface="Raleway"/>
              </a:rPr>
              <a:t> threats?</a:t>
            </a:r>
            <a:endParaRPr lang="en-US">
              <a:latin typeface="Raleway"/>
              <a:cs typeface="Raleway"/>
            </a:endParaRPr>
          </a:p>
          <a:p>
            <a:pPr marL="12700" marR="5080">
              <a:spcBef>
                <a:spcPts val="495"/>
              </a:spcBef>
            </a:pPr>
            <a:endParaRPr lang="en-US" spc="-10"/>
          </a:p>
        </p:txBody>
      </p:sp>
      <p:pic>
        <p:nvPicPr>
          <p:cNvPr id="6" name="Picture 5" descr="Stressed employee at office">
            <a:extLst>
              <a:ext uri="{FF2B5EF4-FFF2-40B4-BE49-F238E27FC236}">
                <a16:creationId xmlns:a16="http://schemas.microsoft.com/office/drawing/2014/main" id="{4637F13F-E643-1362-735F-8CE9DC6CF0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83" r="4534" b="1"/>
          <a:stretch>
            <a:fillRect/>
          </a:stretch>
        </p:blipFill>
        <p:spPr>
          <a:xfrm>
            <a:off x="5958018" y="508090"/>
            <a:ext cx="5709726" cy="58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4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A601-1E72-F7EB-53CD-8494CDC1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6A06-A9C2-FE45-8A3E-D9DDEC888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163797" cy="376732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400" spc="-5" dirty="0">
                <a:latin typeface="Raleway"/>
                <a:cs typeface="Raleway"/>
              </a:rPr>
              <a:t>Wednesday December </a:t>
            </a:r>
            <a:r>
              <a:rPr lang="en-US" sz="1400" dirty="0">
                <a:latin typeface="Raleway"/>
                <a:cs typeface="Raleway"/>
              </a:rPr>
              <a:t>16</a:t>
            </a:r>
            <a:r>
              <a:rPr lang="en-US" sz="1400" baseline="23148" dirty="0">
                <a:latin typeface="Raleway"/>
                <a:cs typeface="Raleway"/>
              </a:rPr>
              <a:t>th</a:t>
            </a:r>
            <a:r>
              <a:rPr lang="en-US" sz="1400" dirty="0">
                <a:latin typeface="Raleway"/>
                <a:cs typeface="Raleway"/>
              </a:rPr>
              <a:t>,</a:t>
            </a:r>
            <a:r>
              <a:rPr lang="en-US" sz="1400" spc="5" dirty="0">
                <a:latin typeface="Raleway"/>
                <a:cs typeface="Raleway"/>
              </a:rPr>
              <a:t> </a:t>
            </a:r>
            <a:r>
              <a:rPr lang="en-US" sz="1400" spc="-10" dirty="0">
                <a:latin typeface="Raleway"/>
                <a:cs typeface="Raleway"/>
              </a:rPr>
              <a:t>2:15pm</a:t>
            </a:r>
            <a:endParaRPr lang="en-US" sz="1400" dirty="0">
              <a:latin typeface="Raleway"/>
              <a:cs typeface="Raleway"/>
            </a:endParaRPr>
          </a:p>
          <a:p>
            <a:pPr marL="241300" marR="509905" indent="-228600">
              <a:lnSpc>
                <a:spcPct val="100400"/>
              </a:lnSpc>
              <a:spcBef>
                <a:spcPts val="181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1800" spc="-5" dirty="0">
                <a:latin typeface="Raleway"/>
                <a:cs typeface="Raleway"/>
              </a:rPr>
              <a:t>You’re </a:t>
            </a:r>
            <a:r>
              <a:rPr lang="en-US" sz="1800" dirty="0">
                <a:latin typeface="Raleway"/>
                <a:cs typeface="Raleway"/>
              </a:rPr>
              <a:t>discussing with </a:t>
            </a:r>
            <a:r>
              <a:rPr lang="en-US" sz="1800" spc="-10" dirty="0">
                <a:latin typeface="Raleway"/>
                <a:cs typeface="Raleway"/>
              </a:rPr>
              <a:t>a </a:t>
            </a:r>
            <a:r>
              <a:rPr lang="en-US" sz="1800" spc="-5" dirty="0">
                <a:latin typeface="Raleway"/>
                <a:cs typeface="Raleway"/>
              </a:rPr>
              <a:t>co-worker final  arrangements </a:t>
            </a:r>
            <a:r>
              <a:rPr lang="en-US" sz="1800" spc="-20" dirty="0">
                <a:latin typeface="Raleway"/>
                <a:cs typeface="Raleway"/>
              </a:rPr>
              <a:t>for </a:t>
            </a:r>
            <a:r>
              <a:rPr lang="en-US" sz="1800" spc="-10" dirty="0">
                <a:latin typeface="Raleway"/>
                <a:cs typeface="Raleway"/>
              </a:rPr>
              <a:t>a </a:t>
            </a:r>
            <a:r>
              <a:rPr lang="en-US" sz="1800" spc="5" dirty="0">
                <a:latin typeface="Raleway"/>
                <a:cs typeface="Raleway"/>
              </a:rPr>
              <a:t>visit </a:t>
            </a:r>
            <a:r>
              <a:rPr lang="en-US" sz="1800" spc="-5" dirty="0">
                <a:latin typeface="Raleway"/>
                <a:cs typeface="Raleway"/>
              </a:rPr>
              <a:t>by </a:t>
            </a:r>
            <a:r>
              <a:rPr lang="en-US" sz="1800" spc="-10" dirty="0">
                <a:latin typeface="Raleway"/>
                <a:cs typeface="Raleway"/>
              </a:rPr>
              <a:t>a </a:t>
            </a:r>
            <a:r>
              <a:rPr lang="en-US" sz="1800" spc="-5" dirty="0">
                <a:latin typeface="Raleway"/>
                <a:cs typeface="Raleway"/>
              </a:rPr>
              <a:t>customer </a:t>
            </a:r>
            <a:r>
              <a:rPr lang="en-US" sz="1800" dirty="0">
                <a:latin typeface="Raleway"/>
                <a:cs typeface="Raleway"/>
              </a:rPr>
              <a:t>at  </a:t>
            </a:r>
            <a:r>
              <a:rPr lang="en-US" sz="1800" spc="-10" dirty="0">
                <a:latin typeface="Raleway"/>
                <a:cs typeface="Raleway"/>
              </a:rPr>
              <a:t>3:00</a:t>
            </a:r>
            <a:r>
              <a:rPr lang="en-US" sz="1800" spc="-5" dirty="0">
                <a:latin typeface="Raleway"/>
                <a:cs typeface="Raleway"/>
              </a:rPr>
              <a:t> today.</a:t>
            </a:r>
            <a:endParaRPr lang="en-US" sz="1800" dirty="0">
              <a:latin typeface="Raleway"/>
              <a:cs typeface="Raleway"/>
            </a:endParaRPr>
          </a:p>
          <a:p>
            <a:pPr marL="241300" marR="5080" indent="-2286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1800" spc="10" dirty="0">
                <a:latin typeface="Raleway"/>
                <a:cs typeface="Raleway"/>
              </a:rPr>
              <a:t>You </a:t>
            </a:r>
            <a:r>
              <a:rPr lang="en-US" sz="1800" spc="-5" dirty="0">
                <a:latin typeface="Raleway"/>
                <a:cs typeface="Raleway"/>
              </a:rPr>
              <a:t>receive </a:t>
            </a:r>
            <a:r>
              <a:rPr lang="en-US" sz="1800" spc="-10" dirty="0">
                <a:latin typeface="Raleway"/>
                <a:cs typeface="Raleway"/>
              </a:rPr>
              <a:t>a </a:t>
            </a:r>
            <a:r>
              <a:rPr lang="en-US" sz="1800" dirty="0">
                <a:latin typeface="Raleway"/>
                <a:cs typeface="Raleway"/>
              </a:rPr>
              <a:t>call </a:t>
            </a:r>
            <a:r>
              <a:rPr lang="en-US" sz="1800" spc="-15" dirty="0">
                <a:latin typeface="Raleway"/>
                <a:cs typeface="Raleway"/>
              </a:rPr>
              <a:t>from </a:t>
            </a:r>
            <a:r>
              <a:rPr lang="en-US" sz="1800" dirty="0">
                <a:latin typeface="Raleway"/>
                <a:cs typeface="Raleway"/>
              </a:rPr>
              <a:t>the </a:t>
            </a:r>
            <a:r>
              <a:rPr lang="en-US" sz="1800" spc="-5" dirty="0">
                <a:latin typeface="Raleway"/>
                <a:cs typeface="Raleway"/>
              </a:rPr>
              <a:t>lobby reception  </a:t>
            </a:r>
            <a:r>
              <a:rPr lang="en-US" sz="1800" dirty="0">
                <a:latin typeface="Raleway"/>
                <a:cs typeface="Raleway"/>
              </a:rPr>
              <a:t>team that the recently terminated </a:t>
            </a:r>
            <a:r>
              <a:rPr lang="en-US" sz="1800" spc="-5" dirty="0">
                <a:latin typeface="Raleway"/>
                <a:cs typeface="Raleway"/>
              </a:rPr>
              <a:t>employee  </a:t>
            </a:r>
            <a:r>
              <a:rPr lang="en-US" sz="1800" dirty="0">
                <a:latin typeface="Raleway"/>
                <a:cs typeface="Raleway"/>
              </a:rPr>
              <a:t>is </a:t>
            </a:r>
            <a:r>
              <a:rPr lang="en-US" sz="1800" spc="5" dirty="0">
                <a:latin typeface="Raleway"/>
                <a:cs typeface="Raleway"/>
              </a:rPr>
              <a:t>in </a:t>
            </a:r>
            <a:r>
              <a:rPr lang="en-US" sz="1800" dirty="0">
                <a:latin typeface="Raleway"/>
                <a:cs typeface="Raleway"/>
              </a:rPr>
              <a:t>the building </a:t>
            </a:r>
            <a:r>
              <a:rPr lang="en-US" sz="1800" spc="-5" dirty="0">
                <a:latin typeface="Raleway"/>
                <a:cs typeface="Raleway"/>
              </a:rPr>
              <a:t>demanding to recover  </a:t>
            </a:r>
            <a:r>
              <a:rPr lang="en-US" sz="1800" dirty="0">
                <a:latin typeface="Raleway"/>
                <a:cs typeface="Raleway"/>
              </a:rPr>
              <a:t>personal items </a:t>
            </a:r>
            <a:r>
              <a:rPr lang="en-US" sz="1800" spc="-5" dirty="0">
                <a:latin typeface="Raleway"/>
                <a:cs typeface="Raleway"/>
              </a:rPr>
              <a:t>left </a:t>
            </a:r>
            <a:r>
              <a:rPr lang="en-US" sz="1800" dirty="0">
                <a:latin typeface="Raleway"/>
                <a:cs typeface="Raleway"/>
              </a:rPr>
              <a:t>behind. </a:t>
            </a:r>
            <a:r>
              <a:rPr lang="en-US" sz="1800" spc="-5" dirty="0">
                <a:latin typeface="Raleway"/>
                <a:cs typeface="Raleway"/>
              </a:rPr>
              <a:t>They </a:t>
            </a:r>
            <a:r>
              <a:rPr lang="en-US" sz="1800" spc="-10" dirty="0">
                <a:latin typeface="Raleway"/>
                <a:cs typeface="Raleway"/>
              </a:rPr>
              <a:t>are </a:t>
            </a:r>
            <a:r>
              <a:rPr lang="en-US" sz="1800" dirty="0">
                <a:latin typeface="Raleway"/>
                <a:cs typeface="Raleway"/>
              </a:rPr>
              <a:t>acting  </a:t>
            </a:r>
            <a:r>
              <a:rPr lang="en-US" sz="1800" spc="5" dirty="0">
                <a:latin typeface="Raleway"/>
                <a:cs typeface="Raleway"/>
              </a:rPr>
              <a:t>hostile </a:t>
            </a:r>
            <a:r>
              <a:rPr lang="en-US" sz="1800" spc="-5" dirty="0">
                <a:latin typeface="Raleway"/>
                <a:cs typeface="Raleway"/>
              </a:rPr>
              <a:t>toward </a:t>
            </a:r>
            <a:r>
              <a:rPr lang="en-US" sz="1800" dirty="0">
                <a:latin typeface="Raleway"/>
                <a:cs typeface="Raleway"/>
              </a:rPr>
              <a:t>the </a:t>
            </a:r>
            <a:r>
              <a:rPr lang="en-US" sz="1800" spc="-5" dirty="0">
                <a:latin typeface="Raleway"/>
                <a:cs typeface="Raleway"/>
              </a:rPr>
              <a:t>security </a:t>
            </a:r>
            <a:r>
              <a:rPr lang="en-US" sz="1800" dirty="0">
                <a:latin typeface="Raleway"/>
                <a:cs typeface="Raleway"/>
              </a:rPr>
              <a:t>team </a:t>
            </a:r>
            <a:r>
              <a:rPr lang="en-US" sz="1800" spc="5" dirty="0">
                <a:latin typeface="Raleway"/>
                <a:cs typeface="Raleway"/>
              </a:rPr>
              <a:t>in </a:t>
            </a:r>
            <a:r>
              <a:rPr lang="en-US" sz="1800" dirty="0">
                <a:latin typeface="Raleway"/>
                <a:cs typeface="Raleway"/>
              </a:rPr>
              <a:t>the  </a:t>
            </a:r>
            <a:r>
              <a:rPr lang="en-US" sz="1800" spc="-5" dirty="0">
                <a:latin typeface="Raleway"/>
                <a:cs typeface="Raleway"/>
              </a:rPr>
              <a:t>lobby.</a:t>
            </a:r>
            <a:endParaRPr lang="en-US" sz="1800" dirty="0">
              <a:latin typeface="Raleway"/>
              <a:cs typeface="Raleway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2FD77-0AF1-6FBD-83EC-A832C6E16BEF}"/>
              </a:ext>
            </a:extLst>
          </p:cNvPr>
          <p:cNvSpPr txBox="1"/>
          <p:nvPr/>
        </p:nvSpPr>
        <p:spPr>
          <a:xfrm>
            <a:off x="3049030" y="3244334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2361482753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483</Words>
  <Application>Microsoft Macintosh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Bierstadt</vt:lpstr>
      <vt:lpstr>Raleway</vt:lpstr>
      <vt:lpstr>Raleway Medium</vt:lpstr>
      <vt:lpstr>Wingdings</vt:lpstr>
      <vt:lpstr>GestaltVTI</vt:lpstr>
      <vt:lpstr>Tabletop</vt:lpstr>
      <vt:lpstr>Tabletop Exercise</vt:lpstr>
      <vt:lpstr>Objectives</vt:lpstr>
      <vt:lpstr>Considerations</vt:lpstr>
      <vt:lpstr>Active Shooter Scenario</vt:lpstr>
      <vt:lpstr>Location</vt:lpstr>
      <vt:lpstr>Background Information</vt:lpstr>
      <vt:lpstr>Based on This  Information, Ask  Yourself… </vt:lpstr>
      <vt:lpstr>Current Conditions</vt:lpstr>
      <vt:lpstr>The Incident Begins</vt:lpstr>
      <vt:lpstr>Based on This  Information, Ask  Yourself…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Tabletop</dc:title>
  <dc:creator>Jack Weber</dc:creator>
  <cp:lastModifiedBy>Jack Weber</cp:lastModifiedBy>
  <cp:revision>1</cp:revision>
  <dcterms:created xsi:type="dcterms:W3CDTF">2025-07-27T18:37:54Z</dcterms:created>
  <dcterms:modified xsi:type="dcterms:W3CDTF">2025-07-27T18:52:15Z</dcterms:modified>
</cp:coreProperties>
</file>