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2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2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7/27/25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7/27/25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8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0AC32-2D4F-A147-E7E8-006AD706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t="18757" b="665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068EE-0080-E63B-A15D-74A612A8B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175147"/>
            <a:ext cx="7978385" cy="91623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Ransomware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21165-153E-2D27-9745-DDEE42BE5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8426" y="196597"/>
            <a:ext cx="3634494" cy="868139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20834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A065E-A239-A321-5CF0-47E19E47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637C-93C1-F778-D942-19EE1A02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Knowing what you know, what is the level of communication internally? Externally?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What actions is the IT team taking to manage the </a:t>
            </a:r>
            <a:r>
              <a:rPr lang="en-US" err="1"/>
              <a:t>Ddos</a:t>
            </a:r>
            <a:r>
              <a:rPr lang="en-US"/>
              <a:t> attack?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As the </a:t>
            </a:r>
            <a:r>
              <a:rPr lang="en-US" err="1"/>
              <a:t>Ddos</a:t>
            </a:r>
            <a:r>
              <a:rPr lang="en-US"/>
              <a:t> attack is affecting remote computing for employees and access to the website for clients, what protocols are in place to manage the situation?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Is there concern about the company’s reputation to the public?</a:t>
            </a:r>
          </a:p>
          <a:p>
            <a:endParaRPr lang="en-US" dirty="0"/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8590098C-C1CF-F951-459E-B4DE4CCB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7920" y="2102261"/>
            <a:ext cx="3903980" cy="39039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1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5195889" cy="1316736"/>
          </a:xfrm>
        </p:spPr>
        <p:txBody>
          <a:bodyPr>
            <a:normAutofit/>
          </a:bodyPr>
          <a:lstStyle/>
          <a:p>
            <a:r>
              <a:rPr lang="en-US" dirty="0"/>
              <a:t>Scenario – 11:25am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5195889" cy="39319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/>
              <a:t>While resolving issues caused by the </a:t>
            </a:r>
            <a:r>
              <a:rPr lang="en-US" sz="1900" err="1"/>
              <a:t>Ddos</a:t>
            </a:r>
            <a:r>
              <a:rPr lang="en-US" sz="1900"/>
              <a:t> attack, the IT team discovers a ransom demand on the Enterprise Data Warehouse Server.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/>
              <a:t>The server that hosts all of client personal information has been compromised and files have been encrypted.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900"/>
              <a:t> A group is demanding </a:t>
            </a:r>
            <a:r>
              <a:rPr lang="en-US" sz="1900" b="1" u="sng"/>
              <a:t>2</a:t>
            </a:r>
            <a:r>
              <a:rPr lang="en-US" sz="1900"/>
              <a:t> </a:t>
            </a:r>
            <a:r>
              <a:rPr lang="en-US" sz="1900" b="1" u="sng"/>
              <a:t>million dollars </a:t>
            </a:r>
            <a:r>
              <a:rPr lang="en-US" sz="1900"/>
              <a:t>in bitcoin in exchange for the encryption key –if their demand are not met, they are  threatening to share the information on the dark web.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EBF4F-7141-ED32-CF42-99688FDA03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1" r="17084"/>
          <a:stretch>
            <a:fillRect/>
          </a:stretch>
        </p:blipFill>
        <p:spPr>
          <a:xfrm>
            <a:off x="6420752" y="731520"/>
            <a:ext cx="5055865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5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065E-A239-A321-5CF0-47E19E47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637C-93C1-F778-D942-19EE1A027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There are now multiple events occurring. How are you managing each situation? (Member concerns, </a:t>
            </a:r>
            <a:r>
              <a:rPr lang="en-US" sz="4400" dirty="0" err="1"/>
              <a:t>Ddos</a:t>
            </a:r>
            <a:r>
              <a:rPr lang="en-US" sz="4400" dirty="0"/>
              <a:t> attack, ransom demand)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What are the tactical and strategic issues?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Has this incident be reported to law enforcement? Who is responsible for that outreach?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Are there third-party resources and vendors involved and contributing to the solution?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4400" dirty="0"/>
              <a:t>What is the current messaging to: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800" dirty="0"/>
              <a:t>  </a:t>
            </a:r>
            <a:r>
              <a:rPr lang="en-US" sz="2600" dirty="0"/>
              <a:t>		Employees</a:t>
            </a:r>
          </a:p>
          <a:p>
            <a:pPr marL="574675" lvl="2" indent="0">
              <a:buClr>
                <a:schemeClr val="tx1"/>
              </a:buClr>
              <a:buNone/>
            </a:pPr>
            <a:r>
              <a:rPr lang="en-US" sz="2600" dirty="0"/>
              <a:t>		Clients</a:t>
            </a:r>
          </a:p>
          <a:p>
            <a:pPr marL="236538" lvl="1" indent="0">
              <a:buClr>
                <a:schemeClr val="tx1"/>
              </a:buClr>
              <a:buNone/>
            </a:pPr>
            <a:r>
              <a:rPr lang="en-US" sz="2600" dirty="0"/>
              <a:t>		Leadership</a:t>
            </a:r>
          </a:p>
          <a:p>
            <a:pPr marL="236538" lvl="1" indent="0">
              <a:buClr>
                <a:schemeClr val="tx1"/>
              </a:buClr>
              <a:buNone/>
            </a:pPr>
            <a:r>
              <a:rPr lang="en-US" sz="2600" dirty="0"/>
              <a:t>		Media and Regulators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8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001512" cy="1307592"/>
          </a:xfrm>
        </p:spPr>
        <p:txBody>
          <a:bodyPr>
            <a:normAutofit/>
          </a:bodyPr>
          <a:lstStyle/>
          <a:p>
            <a:r>
              <a:rPr lang="en-US" dirty="0"/>
              <a:t>Scenario 2:30pm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83FD9E-C5A7-96F7-951D-7D292013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31136"/>
            <a:ext cx="6001512" cy="39319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Your Information Security team has been able to restore 96% functionality caused by the </a:t>
            </a:r>
            <a:r>
              <a:rPr lang="en-US" dirty="0" err="1"/>
              <a:t>Ddos</a:t>
            </a:r>
            <a:r>
              <a:rPr lang="en-US" dirty="0"/>
              <a:t> attack. </a:t>
            </a:r>
            <a:endParaRPr lang="en-US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Most remote workers have resumed daily work cadence.</a:t>
            </a:r>
            <a:endParaRPr lang="en-US"/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Because of the ransomware on the Enterprise Data Warehouse Server, all data stored on that server is inaccessible; Reports cannot be run, information cannot be retrieved and any application associated with these databases will experience limited to no functionally</a:t>
            </a:r>
            <a:endParaRPr lang="en-US" b="1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Graphic 4" descr="Remote work with solid fill">
            <a:extLst>
              <a:ext uri="{FF2B5EF4-FFF2-40B4-BE49-F238E27FC236}">
                <a16:creationId xmlns:a16="http://schemas.microsoft.com/office/drawing/2014/main" id="{B3F5BC46-1AE6-5267-6A4E-E978A1FE8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4560" y="1951854"/>
            <a:ext cx="4202057" cy="42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EE3124"/>
              </a:buClr>
              <a:buFont typeface="Wingdings" panose="05000000000000000000" pitchFamily="2" charset="2"/>
              <a:buChar char="§"/>
            </a:pPr>
            <a:r>
              <a:rPr lang="en-US" dirty="0"/>
              <a:t>Your Information Security team has been able to restore 96% functionality caused by the </a:t>
            </a:r>
            <a:r>
              <a:rPr lang="en-US" dirty="0" err="1"/>
              <a:t>Ddos</a:t>
            </a:r>
            <a:r>
              <a:rPr lang="en-US" dirty="0"/>
              <a:t> attack. </a:t>
            </a:r>
          </a:p>
          <a:p>
            <a:pPr marL="457200" indent="-457200">
              <a:buClr>
                <a:srgbClr val="EE3124"/>
              </a:buClr>
              <a:buFont typeface="Wingdings" panose="05000000000000000000" pitchFamily="2" charset="2"/>
              <a:buChar char="§"/>
            </a:pPr>
            <a:r>
              <a:rPr lang="en-US" dirty="0"/>
              <a:t>Most remote workers have resumed daily work cadence.</a:t>
            </a:r>
          </a:p>
          <a:p>
            <a:pPr marL="457200" indent="-457200">
              <a:buClr>
                <a:srgbClr val="EE3124"/>
              </a:buClr>
              <a:buFont typeface="Wingdings" panose="05000000000000000000" pitchFamily="2" charset="2"/>
              <a:buChar char="§"/>
            </a:pPr>
            <a:r>
              <a:rPr lang="en-US" dirty="0"/>
              <a:t>Because of the ransomware on the Enterprise Data Warehouse Server, all data stored on that server is inaccessible; Reports cannot be run, information cannot be retrieved and any application associated with these databases will experience limited to no functionally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9441-718E-DFF6-AAE3-7D26CC3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update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4FB-8A28-F9C0-18FF-B1149BB1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The IT team discovers that the bad actors were able to infiltrate the network by compromising a remote users home router.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By stealing credentials from the user, they were able to  bypass external security by using a cloned VPN client. Once they gained access, they moved laterally through the system.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Once they reached administrative level, the bad actors were able to gain direct access to critical servers.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The discussion of how to deal with the ransomware on the Enterprise Data Warehouse Server continues….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600" dirty="0">
                <a:latin typeface="Raleway" panose="020B0503030101060003" pitchFamily="34" charset="0"/>
                <a:cs typeface="Calibri" panose="020F0502020204030204" pitchFamily="34" charset="0"/>
              </a:rPr>
              <a:t>With the knowledge of how the Actor hacked into your network,  what preventive steps will you implement?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aleway" panose="020B0503030101060003" pitchFamily="34" charset="0"/>
                <a:cs typeface="Calibri" panose="020F0502020204030204" pitchFamily="34" charset="0"/>
              </a:rPr>
              <a:t>Are there lessons learned in regard to the loss of VPN, Customer facing web site, VOIP phones?</a:t>
            </a:r>
          </a:p>
          <a:p>
            <a:pPr lvl="1"/>
            <a:r>
              <a:rPr lang="en-US" dirty="0">
                <a:latin typeface="Raleway" panose="020B0503030101060003" pitchFamily="34" charset="0"/>
                <a:cs typeface="Calibri" panose="020F0502020204030204" pitchFamily="34" charset="0"/>
              </a:rPr>
              <a:t>What is the procedure for addressing the ransomware attack?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36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9441-718E-DFF6-AAE3-7D26CC3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Recap/review / actions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4FB-8A28-F9C0-18FF-B1149BB1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/>
              <a:t>What have you learned during this exercise?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/>
              <a:t>Please identify positive strengths that you observed during the exercise and/or discussion.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/>
              <a:t>Please identify areas for improvement regarding the exercise, response plans, decision-making processes, etc.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/>
              <a:t>What next steps have we identified for the group? </a:t>
            </a:r>
          </a:p>
          <a:p>
            <a:pPr lvl="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dirty="0"/>
              <a:t> prioritize short-term and long-term follow-up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0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9441-718E-DFF6-AAE3-7D26CC3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9E395-38E0-710E-92A5-E920D2D24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164" y="4373424"/>
            <a:ext cx="5748010" cy="1730813"/>
          </a:xfrm>
        </p:spPr>
      </p:pic>
    </p:spTree>
    <p:extLst>
      <p:ext uri="{BB962C8B-B14F-4D97-AF65-F5344CB8AC3E}">
        <p14:creationId xmlns:p14="http://schemas.microsoft.com/office/powerpoint/2010/main" val="294885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065E-A239-A321-5CF0-47E19E47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637C-93C1-F778-D942-19EE1A02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5395365" cy="37398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b="1" dirty="0">
                <a:latin typeface="Raleway Light" pitchFamily="34" charset="0"/>
              </a:rPr>
              <a:t>INTRODUCTION &amp; STRATEGY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b="1" dirty="0">
                <a:latin typeface="Raleway Light" pitchFamily="34" charset="0"/>
              </a:rPr>
              <a:t>THE EVENT; SCENARIO BASED EXERCISE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b="1" dirty="0">
                <a:latin typeface="Raleway Light" pitchFamily="34" charset="0"/>
              </a:rPr>
              <a:t>Break(s)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b="1" dirty="0">
                <a:latin typeface="Raleway Light" pitchFamily="34" charset="0"/>
              </a:rPr>
              <a:t>RECAP/REVIEW/ACTION ITEMS 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1900" b="1" dirty="0">
                <a:latin typeface="Raleway Light" pitchFamily="34" charset="0"/>
              </a:rPr>
              <a:t>FEEDBACK DISCUSSION </a:t>
            </a:r>
            <a:r>
              <a:rPr lang="en-US" sz="1900" dirty="0">
                <a:latin typeface="Raleway Light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4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9441-718E-DFF6-AAE3-7D26CC3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4FB-8A28-F9C0-18FF-B1149BB1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1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6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9441-718E-DFF6-AAE3-7D26CC3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4FB-8A28-F9C0-18FF-B1149BB1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3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9441-718E-DFF6-AAE3-7D26CC3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04FB-8A28-F9C0-18FF-B1149BB1A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88739A-0FF1-216F-0162-F7496484E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4400"/>
            <a:ext cx="4297152" cy="347585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CBD8D51-7F29-31B1-9175-F63B539162FB}"/>
              </a:ext>
            </a:extLst>
          </p:cNvPr>
          <p:cNvSpPr txBox="1">
            <a:spLocks noChangeArrowheads="1"/>
          </p:cNvSpPr>
          <p:nvPr/>
        </p:nvSpPr>
        <p:spPr>
          <a:xfrm>
            <a:off x="906162" y="1994400"/>
            <a:ext cx="4350594" cy="394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Coordination:</a:t>
            </a:r>
            <a:r>
              <a:rPr lang="en-US" dirty="0"/>
              <a:t> Improve the coordination among the various members of Crisis Team.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Communications:</a:t>
            </a:r>
            <a:r>
              <a:rPr lang="en-US" dirty="0"/>
              <a:t> Evaluate the communication process among team members and with other groups. 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Decision Making:</a:t>
            </a:r>
            <a:r>
              <a:rPr lang="en-US" dirty="0"/>
              <a:t> Assess the decision-making processes and activation of the team.</a:t>
            </a:r>
          </a:p>
          <a:p>
            <a:pPr>
              <a:lnSpc>
                <a:spcPct val="90000"/>
              </a:lnSpc>
              <a:buClr>
                <a:srgbClr val="99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7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A065E-A239-A321-5CF0-47E19E47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Considerations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3595B-BF71-738B-F1B5-EE4CCA62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Raleway"/>
              </a:rPr>
              <a:t>This is a training &amp; learning exercise (not a test) so lets keep it fun and positive!</a:t>
            </a: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Raleway"/>
              </a:rPr>
              <a:t>All participant thoughts and ideas are encouraged….please speak up!  There are no hidden agendas or trick questions.  There may be more than one response to the crisis.  </a:t>
            </a:r>
            <a:endParaRPr lang="en-US" b="1" dirty="0">
              <a:latin typeface="Raleway" panose="020B0503030101060003" pitchFamily="34" charset="0"/>
            </a:endParaRPr>
          </a:p>
          <a:p>
            <a:pPr marL="514350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b="1" dirty="0">
                <a:latin typeface="Raleway" panose="020B0503030101060003" pitchFamily="34" charset="0"/>
              </a:rPr>
              <a:t>Log all activities, best to appoint a scribe.</a:t>
            </a:r>
          </a:p>
        </p:txBody>
      </p:sp>
      <p:pic>
        <p:nvPicPr>
          <p:cNvPr id="6" name="Graphic 5" descr="Cloud Computing with solid fill">
            <a:extLst>
              <a:ext uri="{FF2B5EF4-FFF2-40B4-BE49-F238E27FC236}">
                <a16:creationId xmlns:a16="http://schemas.microsoft.com/office/drawing/2014/main" id="{77F79292-D2DD-2031-136D-CAE7B81D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7920" y="2102261"/>
            <a:ext cx="3903980" cy="39039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2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pic>
        <p:nvPicPr>
          <p:cNvPr id="5" name="Content Placeholder 4" descr="A computer chip with a lock&#10;&#10;Description automatically generated">
            <a:extLst>
              <a:ext uri="{FF2B5EF4-FFF2-40B4-BE49-F238E27FC236}">
                <a16:creationId xmlns:a16="http://schemas.microsoft.com/office/drawing/2014/main" id="{9620C8C7-1151-AB0D-22FA-C55BEB8F5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66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8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558207"/>
            <a:ext cx="7978385" cy="9162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The event</a:t>
            </a:r>
            <a:br>
              <a:rPr lang="en-US" sz="3600" dirty="0"/>
            </a:br>
            <a:r>
              <a:rPr lang="en-US" sz="4400" dirty="0"/>
              <a:t>Ransomware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8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Scenario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</p:spPr>
        <p:txBody>
          <a:bodyPr>
            <a:normAutofit/>
          </a:bodyPr>
          <a:lstStyle/>
          <a:p>
            <a:pPr marL="493395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</a:rPr>
              <a:t>Wednesday November 18</a:t>
            </a:r>
            <a:r>
              <a:rPr lang="en-US" sz="2800" baseline="30000" dirty="0">
                <a:latin typeface="Raleway"/>
              </a:rPr>
              <a:t>th</a:t>
            </a:r>
          </a:p>
          <a:p>
            <a:pPr marL="493395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</a:rPr>
              <a:t>75% of employees are working remotely</a:t>
            </a:r>
          </a:p>
          <a:p>
            <a:pPr marL="493395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</a:rPr>
              <a:t>The benefits renewal and sign up period is full swing</a:t>
            </a:r>
          </a:p>
          <a:p>
            <a:endParaRPr lang="en-US" dirty="0"/>
          </a:p>
        </p:txBody>
      </p:sp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2BC6461F-3C63-2398-CC9C-543B85E1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0888" y="1751076"/>
            <a:ext cx="3903980" cy="39039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7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065E-A239-A321-5CF0-47E19E47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Incident begins 8:45am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637C-93C1-F778-D942-19EE1A027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Remote employees are noticing a slower than usual connection through VPN. In some cases, remote workers are unable to log in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Several remote employees are emailing support, reporting that they are having issues with their soft phone working. Unfortunately emails are not being delivered.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Clients are calling the support line reporting difficulties accessing their accounts through the web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2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A065E-A239-A321-5CF0-47E19E47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C637C-93C1-F778-D942-19EE1A02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What are the first thoughts and reactions?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Is there a process or plan in place for this type of situation? 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/>
              <a:t>Who becomes the point person to manage this situation? Is there a team?</a:t>
            </a:r>
          </a:p>
          <a:p>
            <a:endParaRPr lang="en-US"/>
          </a:p>
        </p:txBody>
      </p:sp>
      <p:pic>
        <p:nvPicPr>
          <p:cNvPr id="5" name="Graphic 4" descr="Server with solid fill">
            <a:extLst>
              <a:ext uri="{FF2B5EF4-FFF2-40B4-BE49-F238E27FC236}">
                <a16:creationId xmlns:a16="http://schemas.microsoft.com/office/drawing/2014/main" id="{B2612A05-542F-69D4-C108-35EF15D4C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7920" y="2102261"/>
            <a:ext cx="3903980" cy="39039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3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7A051-8DD8-C827-C6CE-C8E57E63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400800" cy="1307592"/>
          </a:xfrm>
        </p:spPr>
        <p:txBody>
          <a:bodyPr>
            <a:normAutofit/>
          </a:bodyPr>
          <a:lstStyle/>
          <a:p>
            <a:r>
              <a:rPr lang="en-US" dirty="0"/>
              <a:t>Scenario update 9:10am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813B4C-6731-0B72-5252-A79AB0E20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CB62-F902-CA57-266C-9E880F75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1992"/>
            <a:ext cx="6400800" cy="373989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The IT Networking Team has noticed an increase of network traffic and raise an incident ticket to report the issue.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Simultaneously, several employees working remotely are now complaining that they can no longer access the employee portal using the internet.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Your Information Security Manager realizes that the there is a Distributed Denial of Services attack (“</a:t>
            </a:r>
            <a:r>
              <a:rPr lang="en-US" dirty="0" err="1"/>
              <a:t>Ddos</a:t>
            </a:r>
            <a:r>
              <a:rPr lang="en-US" dirty="0"/>
              <a:t> attack”) taking place.</a:t>
            </a:r>
          </a:p>
          <a:p>
            <a:endParaRPr lang="en-US" dirty="0"/>
          </a:p>
        </p:txBody>
      </p:sp>
      <p:pic>
        <p:nvPicPr>
          <p:cNvPr id="5" name="Picture 4" descr="A computer screen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E19220E3-8BA1-DB58-E01E-2DDE5E3D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920" y="3741933"/>
            <a:ext cx="3903980" cy="226430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E8146-6E65-2E6C-0C86-547E3C92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3936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913</Words>
  <Application>Microsoft Macintosh PowerPoint</Application>
  <PresentationFormat>Widescreen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Calisto MT</vt:lpstr>
      <vt:lpstr>Raleway</vt:lpstr>
      <vt:lpstr>Raleway Light</vt:lpstr>
      <vt:lpstr>Univers Condensed</vt:lpstr>
      <vt:lpstr>Wingdings</vt:lpstr>
      <vt:lpstr>ChronicleVTI</vt:lpstr>
      <vt:lpstr>Ransomware</vt:lpstr>
      <vt:lpstr>Agenda</vt:lpstr>
      <vt:lpstr>Objectives</vt:lpstr>
      <vt:lpstr>Considerations</vt:lpstr>
      <vt:lpstr>The event Ransomware</vt:lpstr>
      <vt:lpstr>Scenario</vt:lpstr>
      <vt:lpstr>The Incident begins 8:45am</vt:lpstr>
      <vt:lpstr>Discussion</vt:lpstr>
      <vt:lpstr>Scenario update 9:10am</vt:lpstr>
      <vt:lpstr>Discussion</vt:lpstr>
      <vt:lpstr>Scenario – 11:25am</vt:lpstr>
      <vt:lpstr>Discussion</vt:lpstr>
      <vt:lpstr>Scenario 2:30pm</vt:lpstr>
      <vt:lpstr>Discussion </vt:lpstr>
      <vt:lpstr>Scenario update </vt:lpstr>
      <vt:lpstr>Discussion</vt:lpstr>
      <vt:lpstr>Recap/review / actions items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Ransomware</dc:title>
  <dc:creator>Jack Weber</dc:creator>
  <cp:lastModifiedBy>Jack Weber</cp:lastModifiedBy>
  <cp:revision>1</cp:revision>
  <dcterms:created xsi:type="dcterms:W3CDTF">2025-07-27T19:14:15Z</dcterms:created>
  <dcterms:modified xsi:type="dcterms:W3CDTF">2025-07-27T19:54:05Z</dcterms:modified>
</cp:coreProperties>
</file>